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Poppins Light" panose="00000800000000000000" pitchFamily="34" charset="0"/>
      <p:bold r:id="rId14"/>
    </p:embeddedFont>
    <p:embeddedFont>
      <p:font typeface="Poppins Light" panose="00000800000000000000" pitchFamily="34" charset="-122"/>
      <p:bold r:id="rId15"/>
    </p:embeddedFont>
    <p:embeddedFont>
      <p:font typeface="Poppins Light" panose="00000800000000000000" pitchFamily="34" charset="-120"/>
      <p:bold r:id="rId16"/>
    </p:embeddedFont>
    <p:embeddedFont>
      <p:font typeface="Roboto Light" panose="02000000000000000000" pitchFamily="34" charset="0"/>
      <p:bold r:id="rId17"/>
    </p:embeddedFont>
    <p:embeddedFont>
      <p:font typeface="Roboto Light" panose="02000000000000000000" pitchFamily="34" charset="-122"/>
      <p:bold r:id="rId18"/>
    </p:embeddedFont>
    <p:embeddedFont>
      <p:font typeface="Roboto Light" panose="02000000000000000000" pitchFamily="34" charset="-120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0.fntdata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Vision-Based Basketball Shot Detection and Form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00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192" y="2681049"/>
            <a:ext cx="7178873" cy="522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Project Objective: What Does It Do?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5192" y="3454241"/>
            <a:ext cx="13460016" cy="2674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Our project is an </a:t>
            </a:r>
            <a:r>
              <a:rPr lang="en-US" sz="13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AI Basketball Coach</a:t>
            </a: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that analyzes video footage of a player to provide real-time, actionable feedback on both performance and technique.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5192" y="3909655"/>
            <a:ext cx="6646426" cy="1647111"/>
          </a:xfrm>
          <a:prstGeom prst="roundRect">
            <a:avLst>
              <a:gd name="adj" fmla="val 426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9976" y="4084439"/>
            <a:ext cx="501610" cy="501610"/>
          </a:xfrm>
          <a:prstGeom prst="roundRect">
            <a:avLst>
              <a:gd name="adj" fmla="val 18227479"/>
            </a:avLst>
          </a:prstGeom>
          <a:solidFill>
            <a:srgbClr val="F2F2F3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969" y="4222433"/>
            <a:ext cx="225623" cy="225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76" y="4753213"/>
            <a:ext cx="2090023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Tracks the Score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9976" y="5114568"/>
            <a:ext cx="6296858" cy="2674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Automatically counts "Makes" vs. "Attempts" throughout your entire practice session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398782" y="3909655"/>
            <a:ext cx="6646426" cy="1647111"/>
          </a:xfrm>
          <a:prstGeom prst="roundRect">
            <a:avLst>
              <a:gd name="adj" fmla="val 426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573566" y="4084439"/>
            <a:ext cx="501610" cy="501610"/>
          </a:xfrm>
          <a:prstGeom prst="roundRect">
            <a:avLst>
              <a:gd name="adj" fmla="val 18227479"/>
            </a:avLst>
          </a:prstGeom>
          <a:solidFill>
            <a:srgbClr val="F2F2F3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1559" y="4222433"/>
            <a:ext cx="225623" cy="2256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3566" y="4753213"/>
            <a:ext cx="2090023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Judges Each Shot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573566" y="5114568"/>
            <a:ext cx="6296858" cy="2674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Displays instant "MAKE" or "MISS" feedback on-screen for every attempt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5192" y="5723930"/>
            <a:ext cx="6646426" cy="1914525"/>
          </a:xfrm>
          <a:prstGeom prst="roundRect">
            <a:avLst>
              <a:gd name="adj" fmla="val 3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59976" y="5898713"/>
            <a:ext cx="501610" cy="501610"/>
          </a:xfrm>
          <a:prstGeom prst="roundRect">
            <a:avLst>
              <a:gd name="adj" fmla="val 18227479"/>
            </a:avLst>
          </a:prstGeom>
          <a:solidFill>
            <a:srgbClr val="F2F2F3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969" y="6036707"/>
            <a:ext cx="225623" cy="2256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9976" y="6567488"/>
            <a:ext cx="2455069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Analyzes Shooting Form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59976" y="6928842"/>
            <a:ext cx="6296858" cy="53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Calculates a "Form Confidence" score (0-100) based on body mechanics and technique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398782" y="5723930"/>
            <a:ext cx="6646426" cy="1914525"/>
          </a:xfrm>
          <a:prstGeom prst="roundRect">
            <a:avLst>
              <a:gd name="adj" fmla="val 3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573566" y="5898713"/>
            <a:ext cx="501610" cy="501610"/>
          </a:xfrm>
          <a:prstGeom prst="roundRect">
            <a:avLst>
              <a:gd name="adj" fmla="val 18227479"/>
            </a:avLst>
          </a:prstGeom>
          <a:solidFill>
            <a:srgbClr val="F2F2F3"/>
          </a:solidFill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1559" y="6036707"/>
            <a:ext cx="225623" cy="2256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73566" y="6567488"/>
            <a:ext cx="2130623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Provides Final Report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573566" y="6928842"/>
            <a:ext cx="6296858" cy="534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Delivers comprehensive summary with shooting percentage and average form breakdown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725" y="518279"/>
            <a:ext cx="7121247" cy="5890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Our Motivation: Why Build This?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725" y="1578412"/>
            <a:ext cx="3232190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Democratize Coaching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25" y="2143839"/>
            <a:ext cx="4084439" cy="40844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9725" y="6440329"/>
            <a:ext cx="4084439" cy="1205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Professional one-on-one shot training is expensive and inaccessible to most players. We wanted to create a free, virtual coach that anyone can use with just their phone's camera.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11604" y="1578412"/>
            <a:ext cx="2827377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Objective Data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604" y="2143839"/>
            <a:ext cx="4084439" cy="40844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1604" y="6440329"/>
            <a:ext cx="4084439" cy="15073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Players often rely on "feel," which can be misleading. Our system provides hard, unbiased data on shooting percentage and form consistency, enabling targeted, data-driven practice.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9763482" y="1578412"/>
            <a:ext cx="2827377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Faster Feedback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482" y="2143839"/>
            <a:ext cx="4222194" cy="42221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63482" y="6578084"/>
            <a:ext cx="4222194" cy="12058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key to building muscle memory is immediate correction. By seeing results and form scores instantly, players can adjust their next shot far more effectively.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604"/>
            <a:ext cx="1133046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The "How": 4 Approaches We Considered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501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We needed to reliably track the ball, the hoop, and the player's body. Here's how we evaluated different technical solutions: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13065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968109"/>
            <a:ext cx="6407944" cy="30480"/>
          </a:xfrm>
          <a:prstGeom prst="rect">
            <a:avLst/>
          </a:prstGeom>
          <a:solidFill>
            <a:srgbClr val="F2F2F3"/>
          </a:solidFill>
        </p:spPr>
      </p:sp>
      <p:sp>
        <p:nvSpPr>
          <p:cNvPr id="6" name="Text 4"/>
          <p:cNvSpPr/>
          <p:nvPr/>
        </p:nvSpPr>
        <p:spPr>
          <a:xfrm>
            <a:off x="793790" y="31424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Manual Calibration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32835"/>
            <a:ext cx="640794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Having the user pause video and manually draw a circle on the hoop.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Rejected: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Clunky, time-consuming, and fails if camera moves.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613065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968109"/>
            <a:ext cx="6408063" cy="30480"/>
          </a:xfrm>
          <a:prstGeom prst="rect">
            <a:avLst/>
          </a:prstGeom>
          <a:solidFill>
            <a:srgbClr val="F2F2F3"/>
          </a:solidFill>
        </p:spPr>
      </p:sp>
      <p:sp>
        <p:nvSpPr>
          <p:cNvPr id="10" name="Text 8"/>
          <p:cNvSpPr/>
          <p:nvPr/>
        </p:nvSpPr>
        <p:spPr>
          <a:xfrm>
            <a:off x="7428548" y="3142417"/>
            <a:ext cx="422648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Traditional CV (Hough Circles)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632835"/>
            <a:ext cx="64080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Using classic OpenCV functions to find the circular rim shape.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Rejected: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Highly unreliable across different lighting, angles, and obstructions.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1837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73422"/>
            <a:ext cx="6407944" cy="30480"/>
          </a:xfrm>
          <a:prstGeom prst="rect">
            <a:avLst/>
          </a:prstGeom>
          <a:solidFill>
            <a:srgbClr val="F2F2F3"/>
          </a:solidFill>
        </p:spPr>
      </p:sp>
      <p:sp>
        <p:nvSpPr>
          <p:cNvPr id="14" name="Text 12"/>
          <p:cNvSpPr/>
          <p:nvPr/>
        </p:nvSpPr>
        <p:spPr>
          <a:xfrm>
            <a:off x="793790" y="5647730"/>
            <a:ext cx="309979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Single Complex Model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138148"/>
            <a:ext cx="640794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Training one massive AI to find ball, hoop, and all 33 body landmarks. </a:t>
            </a: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Rejected: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Requires enormous dataset, very slow, and lacks specialization.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118378"/>
            <a:ext cx="226814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473422"/>
            <a:ext cx="6408063" cy="30480"/>
          </a:xfrm>
          <a:prstGeom prst="rect">
            <a:avLst/>
          </a:prstGeom>
          <a:solidFill>
            <a:srgbClr val="F2F2F3"/>
          </a:solidFill>
        </p:spPr>
      </p:sp>
      <p:sp>
        <p:nvSpPr>
          <p:cNvPr id="18" name="Text 16"/>
          <p:cNvSpPr/>
          <p:nvPr/>
        </p:nvSpPr>
        <p:spPr>
          <a:xfrm>
            <a:off x="7428548" y="5647730"/>
            <a:ext cx="35662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Specialized Dual-Model ✓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138148"/>
            <a:ext cx="64080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Our Choice:</a:t>
            </a:r>
            <a:r>
              <a:rPr lang="en-US" sz="17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YOLOv8 for object detection (ball, hoop) + Mediapipe Pose for body tracking. Most robust and efficient—each model excels at its specific task.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20244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Our "Secret Sauce": How It All Works Together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intelligence comes from how our two AI models communicate and coordinate in real-time: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228338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Form Detector (Mediapipe)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655445"/>
            <a:ext cx="6780014" cy="67800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8562975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Continuously tracks the player's body landmarks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8784074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Detects shooting motion (elbow extension + wrist snap)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9005173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Calculates and saves Form Score (0-100)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61171" y="1315283"/>
            <a:ext cx="1773555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Shot Detector (YOLO)</a:t>
            </a:r>
            <a:endParaRPr lang="en-US" sz="1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655445"/>
            <a:ext cx="6780014" cy="67800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61171" y="8562975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Continuously tracks ball and hoop position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7461171" y="8784074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Waits for ball to travel above then below rim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461171" y="9005173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Confirms an "Attempt" has occurred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396835" y="10234017"/>
            <a:ext cx="13836729" cy="1524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</p:spPr>
      </p:sp>
      <p:sp>
        <p:nvSpPr>
          <p:cNvPr id="15" name="Shape 11"/>
          <p:cNvSpPr/>
          <p:nvPr/>
        </p:nvSpPr>
        <p:spPr>
          <a:xfrm>
            <a:off x="3113842" y="9893915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</p:spPr>
      </p:sp>
      <p:sp>
        <p:nvSpPr>
          <p:cNvPr id="16" name="Shape 12"/>
          <p:cNvSpPr/>
          <p:nvPr/>
        </p:nvSpPr>
        <p:spPr>
          <a:xfrm>
            <a:off x="2993946" y="1010644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3036451" y="10127635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1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2412802" y="9353788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Shot Detected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510183" y="9598938"/>
            <a:ext cx="522291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Shot Detector confirms attempt</a:t>
            </a:r>
            <a:endParaRPr lang="en-US" sz="850" dirty="0"/>
          </a:p>
        </p:txBody>
      </p:sp>
      <p:sp>
        <p:nvSpPr>
          <p:cNvPr id="20" name="Shape 16"/>
          <p:cNvSpPr/>
          <p:nvPr/>
        </p:nvSpPr>
        <p:spPr>
          <a:xfrm>
            <a:off x="5909548" y="10233958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</p:spPr>
      </p:sp>
      <p:sp>
        <p:nvSpPr>
          <p:cNvPr id="21" name="Shape 17"/>
          <p:cNvSpPr/>
          <p:nvPr/>
        </p:nvSpPr>
        <p:spPr>
          <a:xfrm>
            <a:off x="5789652" y="1010644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5832158" y="10127635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2</a:t>
            </a:r>
            <a:endParaRPr lang="en-US" sz="1300" dirty="0"/>
          </a:p>
        </p:txBody>
      </p:sp>
      <p:sp>
        <p:nvSpPr>
          <p:cNvPr id="23" name="Text 19"/>
          <p:cNvSpPr/>
          <p:nvPr/>
        </p:nvSpPr>
        <p:spPr>
          <a:xfrm>
            <a:off x="5208508" y="1068764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Form Retrieved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3305770" y="10932795"/>
            <a:ext cx="522303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Grabs last saved Form Score</a:t>
            </a:r>
            <a:endParaRPr lang="en-US" sz="850" dirty="0"/>
          </a:p>
        </p:txBody>
      </p:sp>
      <p:sp>
        <p:nvSpPr>
          <p:cNvPr id="25" name="Shape 21"/>
          <p:cNvSpPr/>
          <p:nvPr/>
        </p:nvSpPr>
        <p:spPr>
          <a:xfrm>
            <a:off x="8705255" y="9893915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</p:spPr>
      </p:sp>
      <p:sp>
        <p:nvSpPr>
          <p:cNvPr id="26" name="Shape 22"/>
          <p:cNvSpPr/>
          <p:nvPr/>
        </p:nvSpPr>
        <p:spPr>
          <a:xfrm>
            <a:off x="8585359" y="1010644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8627864" y="10127635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3</a:t>
            </a:r>
            <a:endParaRPr lang="en-US" sz="1300" dirty="0"/>
          </a:p>
        </p:txBody>
      </p:sp>
      <p:sp>
        <p:nvSpPr>
          <p:cNvPr id="28" name="Text 24"/>
          <p:cNvSpPr/>
          <p:nvPr/>
        </p:nvSpPr>
        <p:spPr>
          <a:xfrm>
            <a:off x="8004215" y="9353788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Path Analyzed</a:t>
            </a:r>
            <a:endParaRPr lang="en-US" sz="1100" dirty="0"/>
          </a:p>
        </p:txBody>
      </p:sp>
      <p:sp>
        <p:nvSpPr>
          <p:cNvPr id="29" name="Text 25"/>
          <p:cNvSpPr/>
          <p:nvPr/>
        </p:nvSpPr>
        <p:spPr>
          <a:xfrm>
            <a:off x="6101477" y="9598938"/>
            <a:ext cx="522303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Checks if ball center entered hoop circle</a:t>
            </a:r>
            <a:endParaRPr lang="en-US" sz="850" dirty="0"/>
          </a:p>
        </p:txBody>
      </p:sp>
      <p:sp>
        <p:nvSpPr>
          <p:cNvPr id="30" name="Shape 26"/>
          <p:cNvSpPr/>
          <p:nvPr/>
        </p:nvSpPr>
        <p:spPr>
          <a:xfrm>
            <a:off x="11500961" y="10233958"/>
            <a:ext cx="15240" cy="340162"/>
          </a:xfrm>
          <a:prstGeom prst="roundRect">
            <a:avLst>
              <a:gd name="adj" fmla="val 312558"/>
            </a:avLst>
          </a:prstGeom>
          <a:solidFill>
            <a:srgbClr val="56565B"/>
          </a:solidFill>
        </p:spPr>
      </p:sp>
      <p:sp>
        <p:nvSpPr>
          <p:cNvPr id="31" name="Shape 27"/>
          <p:cNvSpPr/>
          <p:nvPr/>
        </p:nvSpPr>
        <p:spPr>
          <a:xfrm>
            <a:off x="11381065" y="10106442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2" name="Text 28"/>
          <p:cNvSpPr/>
          <p:nvPr/>
        </p:nvSpPr>
        <p:spPr>
          <a:xfrm>
            <a:off x="11423571" y="10127635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4</a:t>
            </a:r>
            <a:endParaRPr lang="en-US" sz="1300" dirty="0"/>
          </a:p>
        </p:txBody>
      </p:sp>
      <p:sp>
        <p:nvSpPr>
          <p:cNvPr id="33" name="Text 29"/>
          <p:cNvSpPr/>
          <p:nvPr/>
        </p:nvSpPr>
        <p:spPr>
          <a:xfrm>
            <a:off x="10799921" y="1068764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Result Displayed</a:t>
            </a:r>
            <a:endParaRPr lang="en-US" sz="1100" dirty="0"/>
          </a:p>
        </p:txBody>
      </p:sp>
      <p:sp>
        <p:nvSpPr>
          <p:cNvPr id="34" name="Text 30"/>
          <p:cNvSpPr/>
          <p:nvPr/>
        </p:nvSpPr>
        <p:spPr>
          <a:xfrm>
            <a:off x="8897183" y="10932795"/>
            <a:ext cx="522303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Shows "MAKE/MISS" + "Form: 92/100"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8" y="1592937"/>
            <a:ext cx="5046345" cy="50463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02548" y="484108"/>
            <a:ext cx="7911703" cy="11003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Forging Our "Expert Eye": The best.pt Story</a:t>
            </a:r>
            <a:endParaRPr lang="en-US" sz="3450" dirty="0"/>
          </a:p>
        </p:txBody>
      </p:sp>
      <p:sp>
        <p:nvSpPr>
          <p:cNvPr id="5" name="Text 1"/>
          <p:cNvSpPr/>
          <p:nvPr/>
        </p:nvSpPr>
        <p:spPr>
          <a:xfrm>
            <a:off x="6102548" y="1848564"/>
            <a:ext cx="7911703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The standard YOLO model recognizes 80 objects, but we needed a basketball specialist that could reliably detect only what matters: the ball and the hoop.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48" y="2609969"/>
            <a:ext cx="880348" cy="129611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58871" y="2785943"/>
            <a:ext cx="2200870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The Problem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7158871" y="3166705"/>
            <a:ext cx="6855381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Standard model was slow and frequently confused the hoop with other circular objects or missed it entirely at different angles.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48" y="3906083"/>
            <a:ext cx="880348" cy="254603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58871" y="4082058"/>
            <a:ext cx="2420541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The Solution: Roboflow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7158871" y="4462820"/>
            <a:ext cx="6855381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3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Data Sourcing:</a:t>
            </a:r>
            <a:r>
              <a:rPr lang="en-US" sz="13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Gathered extensive basketball dataset from Roboflow Universe with two classes: Basketball and Basketball Hoop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158871" y="5087779"/>
            <a:ext cx="6855381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3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Augmentation:</a:t>
            </a:r>
            <a:r>
              <a:rPr lang="en-US" sz="13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Automatically created training variations through flipping, rotating, and brightness adjustments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158871" y="5712738"/>
            <a:ext cx="6855381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35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Training:</a:t>
            </a:r>
            <a:r>
              <a:rPr lang="en-US" sz="13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Fine-tuned YOLOv8n (nano) architecture to create our specialized best.pt model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48" y="6452116"/>
            <a:ext cx="880348" cy="129611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58871" y="6628090"/>
            <a:ext cx="2200870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The Result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158871" y="7008852"/>
            <a:ext cx="6855381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Our best.pt is a lightweight expert—faster and far more accurate at detecting only ball and hoop than the generic model.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462" y="388977"/>
            <a:ext cx="3536752" cy="442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Final Summary 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193631" y="1202293"/>
            <a:ext cx="7941707" cy="4524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Our system successfully merges two distinct AI models to create a single, seamless user experience that answers not just </a:t>
            </a:r>
            <a:r>
              <a:rPr lang="en-US" sz="11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"Did it go in?"</a:t>
            </a: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but also </a:t>
            </a:r>
            <a:r>
              <a:rPr lang="en-US" sz="1100" b="1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"How was my form?"</a:t>
            </a: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 for every single shot.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81462" y="1043226"/>
            <a:ext cx="15240" cy="770572"/>
          </a:xfrm>
          <a:prstGeom prst="rect">
            <a:avLst/>
          </a:prstGeom>
          <a:solidFill>
            <a:srgbClr val="F2F2F3"/>
          </a:solidFill>
        </p:spPr>
      </p:sp>
      <p:sp>
        <p:nvSpPr>
          <p:cNvPr id="6" name="Text 3"/>
          <p:cNvSpPr/>
          <p:nvPr/>
        </p:nvSpPr>
        <p:spPr>
          <a:xfrm>
            <a:off x="5981462" y="2114312"/>
            <a:ext cx="2122051" cy="265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Key Achievement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81462" y="2520910"/>
            <a:ext cx="3904417" cy="11310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We've created a complete feedback loop that paves the way for more accessible, data-driven athletic training. By combining computer vision and pose estimation, we deliver professional-grade coaching insights that were previously only available through expensive one-on-one sessions.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0238542" y="2202656"/>
            <a:ext cx="3904417" cy="466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2</a:t>
            </a:r>
            <a:endParaRPr lang="en-US" sz="3650" dirty="0"/>
          </a:p>
        </p:txBody>
      </p:sp>
      <p:sp>
        <p:nvSpPr>
          <p:cNvPr id="9" name="Text 6"/>
          <p:cNvSpPr/>
          <p:nvPr/>
        </p:nvSpPr>
        <p:spPr>
          <a:xfrm>
            <a:off x="11306532" y="2846308"/>
            <a:ext cx="1768316" cy="2209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AI Models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0238542" y="3208734"/>
            <a:ext cx="3904417" cy="226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Working in perfect harmony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10238542" y="3788569"/>
            <a:ext cx="3904417" cy="466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100%</a:t>
            </a:r>
            <a:endParaRPr lang="en-US" sz="3650" dirty="0"/>
          </a:p>
        </p:txBody>
      </p:sp>
      <p:sp>
        <p:nvSpPr>
          <p:cNvPr id="12" name="Text 9"/>
          <p:cNvSpPr/>
          <p:nvPr/>
        </p:nvSpPr>
        <p:spPr>
          <a:xfrm>
            <a:off x="11306532" y="4432221"/>
            <a:ext cx="1768316" cy="2209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Real-Time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238542" y="4794647"/>
            <a:ext cx="3904417" cy="226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Instant feedback on every shot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10238542" y="5374481"/>
            <a:ext cx="3904417" cy="466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0</a:t>
            </a:r>
            <a:endParaRPr lang="en-US" sz="3650" dirty="0"/>
          </a:p>
        </p:txBody>
      </p:sp>
      <p:sp>
        <p:nvSpPr>
          <p:cNvPr id="15" name="Text 12"/>
          <p:cNvSpPr/>
          <p:nvPr/>
        </p:nvSpPr>
        <p:spPr>
          <a:xfrm>
            <a:off x="11306532" y="6018133"/>
            <a:ext cx="1768316" cy="2209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Cost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238542" y="6380559"/>
            <a:ext cx="3904417" cy="226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Light" panose="02000000000000000000" pitchFamily="34" charset="0"/>
                <a:ea typeface="Roboto Light" panose="02000000000000000000" pitchFamily="34" charset="-122"/>
                <a:cs typeface="Roboto Light" panose="02000000000000000000" pitchFamily="34" charset="-120"/>
              </a:rPr>
              <a:t>Free virtual coaching for all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5981462" y="6995643"/>
            <a:ext cx="8153876" cy="25241"/>
          </a:xfrm>
          <a:prstGeom prst="rect">
            <a:avLst/>
          </a:prstGeom>
          <a:solidFill>
            <a:srgbClr val="E5E0DF">
              <a:alpha val="50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5981462" y="7233047"/>
            <a:ext cx="4880848" cy="609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anose="00000800000000000000" pitchFamily="34" charset="0"/>
                <a:ea typeface="Poppins Light" panose="00000800000000000000" pitchFamily="34" charset="-122"/>
                <a:cs typeface="Poppins Light" panose="00000800000000000000" pitchFamily="34" charset="-120"/>
              </a:rPr>
              <a:t>Questions?</a:t>
            </a:r>
            <a:endParaRPr lang="en-US" sz="3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4130</Words>
  <Application>WPS Presentation</Application>
  <PresentationFormat>On-screen Show (16:9)</PresentationFormat>
  <Paragraphs>156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Poppins Light</vt:lpstr>
      <vt:lpstr>Poppins Light</vt:lpstr>
      <vt:lpstr>Poppins Light</vt:lpstr>
      <vt:lpstr>Roboto Light</vt:lpstr>
      <vt:lpstr>Roboto Light</vt:lpstr>
      <vt:lpstr>Roboto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Harsh Sehrawat</cp:lastModifiedBy>
  <cp:revision>3</cp:revision>
  <dcterms:created xsi:type="dcterms:W3CDTF">2025-11-10T17:47:00Z</dcterms:created>
  <dcterms:modified xsi:type="dcterms:W3CDTF">2026-01-11T10:41:39Z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B3949BAE66D44C779E997AA6262A1628_12</vt:lpwstr>
  </property>
  <property fmtid="{D5CDD505-2E9C-101B-9397-08002B2CF9AE}" pid="3" name="KSOProductBuildVer">
    <vt:lpwstr>1033-12.2.0.23196</vt:lpwstr>
  </property>
</Properties>
</file>